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media1.mov" ContentType="video/unknown"/>
  <Override PartName="/ppt/media/image5.jpeg" ContentType="image/jpeg"/>
  <Override PartName="/ppt/media/image6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228600" algn="ctr">
              <a:spcBef>
                <a:spcPts val="0"/>
              </a:spcBef>
              <a:buSzTx/>
              <a:buNone/>
              <a:defRPr sz="5400"/>
            </a:lvl2pPr>
            <a:lvl3pPr marL="0" indent="457200" algn="ctr">
              <a:spcBef>
                <a:spcPts val="0"/>
              </a:spcBef>
              <a:buSzTx/>
              <a:buNone/>
              <a:defRPr sz="5400"/>
            </a:lvl3pPr>
            <a:lvl4pPr marL="0" indent="685800" algn="ctr">
              <a:spcBef>
                <a:spcPts val="0"/>
              </a:spcBef>
              <a:buSzTx/>
              <a:buNone/>
              <a:defRPr sz="5400"/>
            </a:lvl4pPr>
            <a:lvl5pPr marL="0" indent="91440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228600" algn="ctr">
              <a:spcBef>
                <a:spcPts val="0"/>
              </a:spcBef>
              <a:buSzTx/>
              <a:buNone/>
              <a:defRPr sz="5400"/>
            </a:lvl2pPr>
            <a:lvl3pPr marL="0" indent="457200" algn="ctr">
              <a:spcBef>
                <a:spcPts val="0"/>
              </a:spcBef>
              <a:buSzTx/>
              <a:buNone/>
              <a:defRPr sz="5400"/>
            </a:lvl3pPr>
            <a:lvl4pPr marL="0" indent="685800" algn="ctr">
              <a:spcBef>
                <a:spcPts val="0"/>
              </a:spcBef>
              <a:buSzTx/>
              <a:buNone/>
              <a:defRPr sz="5400"/>
            </a:lvl4pPr>
            <a:lvl5pPr marL="0" indent="91440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228600" algn="ctr">
              <a:spcBef>
                <a:spcPts val="0"/>
              </a:spcBef>
              <a:buSzTx/>
              <a:buNone/>
              <a:defRPr sz="5400"/>
            </a:lvl2pPr>
            <a:lvl3pPr marL="0" indent="457200" algn="ctr">
              <a:spcBef>
                <a:spcPts val="0"/>
              </a:spcBef>
              <a:buSzTx/>
              <a:buNone/>
              <a:defRPr sz="5400"/>
            </a:lvl3pPr>
            <a:lvl4pPr marL="0" indent="685800" algn="ctr">
              <a:spcBef>
                <a:spcPts val="0"/>
              </a:spcBef>
              <a:buSzTx/>
              <a:buNone/>
              <a:defRPr sz="5400"/>
            </a:lvl4pPr>
            <a:lvl5pPr marL="0" indent="91440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distill.pub/2017/feature-visualization/appendix/" TargetMode="External"/><Relationship Id="rId3" Type="http://schemas.openxmlformats.org/officeDocument/2006/relationships/hyperlink" Target="https://distill.pub/2017/feature-visualization/" TargetMode="Externa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hyperlink" Target="https://github.com/matterport/Mask_RCNN" TargetMode="External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densepose.org/" TargetMode="External"/><Relationship Id="rId3" Type="http://schemas.openxmlformats.org/officeDocument/2006/relationships/image" Target="../media/image8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hyperlink" Target="https://github.com/hanzhanggit/StackGAN" TargetMode="Externa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bit.ly/elte-ttk-deeplearning" TargetMode="Externa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people.mokk.bme.hu/~daniel/neural-art-talk/410-Ostagram.htm" TargetMode="External"/><Relationship Id="rId3" Type="http://schemas.openxmlformats.org/officeDocument/2006/relationships/hyperlink" Target="https://github.com/lengstrom/fast-style-transfer" TargetMode="External"/><Relationship Id="rId4" Type="http://schemas.openxmlformats.org/officeDocument/2006/relationships/image" Target="../media/image9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Relationship Id="rId3" Type="http://schemas.openxmlformats.org/officeDocument/2006/relationships/image" Target="../media/image2.gif"/><Relationship Id="rId4" Type="http://schemas.openxmlformats.org/officeDocument/2006/relationships/hyperlink" Target="https://github.com/mingyuliutw/UNIT" TargetMode="External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youtube.com/watch?v=RdH7JoZZC2M" TargetMode="Externa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hyperlink" Target="https://github.com/shaoanlu/faceswap-GAN" TargetMode="External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google.github.io/tacotron/publications/tacotron2/index.html" TargetMode="External"/><Relationship Id="rId3" Type="http://schemas.openxmlformats.org/officeDocument/2006/relationships/image" Target="../media/image5.tif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youtube.com/watch?v=OBcjhp4KSgQ" TargetMode="External"/><Relationship Id="rId3" Type="http://schemas.openxmlformats.org/officeDocument/2006/relationships/image" Target="../media/image12.png"/><Relationship Id="rId4" Type="http://schemas.openxmlformats.org/officeDocument/2006/relationships/hyperlink" Target="https://youtu.be/rAai4QzcYbs?t=2m2s" TargetMode="External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tif"/><Relationship Id="rId3" Type="http://schemas.openxmlformats.org/officeDocument/2006/relationships/image" Target="../media/image7.tif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dpkingma.com/sgvb_mnist_demo/demo.html" TargetMode="External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5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github.com/tkarras/progressive_growing_of_gans" TargetMode="External"/><Relationship Id="rId3" Type="http://schemas.openxmlformats.org/officeDocument/2006/relationships/hyperlink" Target="https://www.youtube.com/watch?v=36lE9tV9vm0" TargetMode="External"/><Relationship Id="rId4" Type="http://schemas.openxmlformats.org/officeDocument/2006/relationships/hyperlink" Target="https://www.youtube.com/watch?v=XOxxPcy5Gr4" TargetMode="External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youtube.com/watch?v=piYnd_wYlT8" TargetMode="External"/><Relationship Id="rId3" Type="http://schemas.openxmlformats.org/officeDocument/2006/relationships/image" Target="../media/image8.tif"/><Relationship Id="rId4" Type="http://schemas.openxmlformats.org/officeDocument/2006/relationships/image" Target="../media/image9.tif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course.fast.ai/" TargetMode="External"/><Relationship Id="rId3" Type="http://schemas.openxmlformats.org/officeDocument/2006/relationships/hyperlink" Target="http://cs231n.stanford.edu/" TargetMode="External"/><Relationship Id="rId4" Type="http://schemas.openxmlformats.org/officeDocument/2006/relationships/hyperlink" Target="http://rll.berkeley.edu/deeprlcourse/" TargetMode="External"/><Relationship Id="rId5" Type="http://schemas.openxmlformats.org/officeDocument/2006/relationships/hyperlink" Target="http://www.deeplearningbook.org/" TargetMode="External"/><Relationship Id="rId6" Type="http://schemas.openxmlformats.org/officeDocument/2006/relationships/hyperlink" Target="https://www.reddit.com/r/MachineLearning/" TargetMode="External"/><Relationship Id="rId7" Type="http://schemas.openxmlformats.org/officeDocument/2006/relationships/hyperlink" Target="https://github.com/" TargetMode="Externa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github.com/tensorflow/models" TargetMode="External"/><Relationship Id="rId3" Type="http://schemas.openxmlformats.org/officeDocument/2006/relationships/hyperlink" Target="https://github.com/hanzhanggit/StackGAN.git" TargetMode="External"/><Relationship Id="rId4" Type="http://schemas.openxmlformats.org/officeDocument/2006/relationships/hyperlink" Target="https://github.com/matterport/Mask_RCNN" TargetMode="External"/><Relationship Id="rId5" Type="http://schemas.openxmlformats.org/officeDocument/2006/relationships/hyperlink" Target="https://github.com/tensorflow/nmt" TargetMode="External"/><Relationship Id="rId6" Type="http://schemas.openxmlformats.org/officeDocument/2006/relationships/hyperlink" Target="https://github.com/tomlepaine/fast-wavenet" TargetMode="External"/><Relationship Id="rId7" Type="http://schemas.openxmlformats.org/officeDocument/2006/relationships/hyperlink" Target="https://github.com/lengstrom/fast-style-transfer" TargetMode="External"/><Relationship Id="rId8" Type="http://schemas.openxmlformats.org/officeDocument/2006/relationships/hyperlink" Target="https://github.com/tkarras/progressive_growing_of_gans" TargetMode="Externa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Deep Learning Szeminárium…"/>
          <p:cNvSpPr txBox="1"/>
          <p:nvPr>
            <p:ph type="ctrTitle"/>
          </p:nvPr>
        </p:nvSpPr>
        <p:spPr>
          <a:xfrm>
            <a:off x="1778000" y="2751162"/>
            <a:ext cx="20828000" cy="4648201"/>
          </a:xfrm>
          <a:prstGeom prst="rect">
            <a:avLst/>
          </a:prstGeom>
        </p:spPr>
        <p:txBody>
          <a:bodyPr anchor="t"/>
          <a:lstStyle/>
          <a:p>
            <a:pPr>
              <a:lnSpc>
                <a:spcPct val="120000"/>
              </a:lnSpc>
            </a:pPr>
            <a:r>
              <a:t>Deep Learning Szeminárium</a:t>
            </a:r>
          </a:p>
          <a:p>
            <a:pPr>
              <a:defRPr sz="8400"/>
            </a:pPr>
            <a:r>
              <a:t>I. előadás: bemutatkozás, kedvcsináló</a:t>
            </a:r>
          </a:p>
        </p:txBody>
      </p:sp>
      <p:sp>
        <p:nvSpPr>
          <p:cNvPr id="120" name="Varga Dániel (Rényi Intézet)"/>
          <p:cNvSpPr txBox="1"/>
          <p:nvPr>
            <p:ph type="subTitle" sz="quarter" idx="1"/>
          </p:nvPr>
        </p:nvSpPr>
        <p:spPr>
          <a:xfrm>
            <a:off x="1778000" y="7978823"/>
            <a:ext cx="20828000" cy="1587501"/>
          </a:xfrm>
          <a:prstGeom prst="rect">
            <a:avLst/>
          </a:prstGeom>
        </p:spPr>
        <p:txBody>
          <a:bodyPr/>
          <a:lstStyle/>
          <a:p>
            <a:pPr/>
            <a:r>
              <a:t>Varga Dániel (Rényi Intézet)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Egy fekete doboz nagyon sok potméterrel"/>
          <p:cNvSpPr txBox="1"/>
          <p:nvPr>
            <p:ph type="title" idx="4294967295"/>
          </p:nvPr>
        </p:nvSpPr>
        <p:spPr>
          <a:xfrm>
            <a:off x="1689100" y="-442830"/>
            <a:ext cx="21005800" cy="2286001"/>
          </a:xfrm>
          <a:prstGeom prst="rect">
            <a:avLst/>
          </a:prstGeom>
        </p:spPr>
        <p:txBody>
          <a:bodyPr/>
          <a:lstStyle>
            <a:lvl1pPr>
              <a:defRPr sz="8400"/>
            </a:lvl1pPr>
          </a:lstStyle>
          <a:p>
            <a:pPr/>
            <a:r>
              <a:t>Egy fekete doboz nagyon sok potméterrel</a:t>
            </a:r>
          </a:p>
        </p:txBody>
      </p:sp>
      <p:pic>
        <p:nvPicPr>
          <p:cNvPr id="14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6313" y="1535055"/>
            <a:ext cx="21991374" cy="120402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Ennél azért egy kicsit részletesebben"/>
          <p:cNvSpPr txBox="1"/>
          <p:nvPr>
            <p:ph type="title" idx="4294967295"/>
          </p:nvPr>
        </p:nvSpPr>
        <p:spPr>
          <a:xfrm>
            <a:off x="1689100" y="324824"/>
            <a:ext cx="21005800" cy="2286001"/>
          </a:xfrm>
          <a:prstGeom prst="rect">
            <a:avLst/>
          </a:prstGeom>
        </p:spPr>
        <p:txBody>
          <a:bodyPr/>
          <a:lstStyle>
            <a:lvl1pPr defTabSz="701675">
              <a:defRPr sz="9520"/>
            </a:lvl1pPr>
          </a:lstStyle>
          <a:p>
            <a:pPr/>
            <a:r>
              <a:t>Ennél azért egy kicsit részletesebben</a:t>
            </a:r>
          </a:p>
        </p:txBody>
      </p:sp>
      <p:sp>
        <p:nvSpPr>
          <p:cNvPr id="144" name="valós vektorokat valós vektorokba képező folytonos függvények paraméterezett családja…"/>
          <p:cNvSpPr txBox="1"/>
          <p:nvPr>
            <p:ph type="body" idx="4294967295"/>
          </p:nvPr>
        </p:nvSpPr>
        <p:spPr>
          <a:xfrm>
            <a:off x="1689100" y="2634916"/>
            <a:ext cx="21236199" cy="10339982"/>
          </a:xfrm>
          <a:prstGeom prst="rect">
            <a:avLst/>
          </a:prstGeom>
        </p:spPr>
        <p:txBody>
          <a:bodyPr anchor="t"/>
          <a:lstStyle/>
          <a:p>
            <a:pPr marL="609600" indent="-609600" defTabSz="792479">
              <a:spcBef>
                <a:spcPts val="5600"/>
              </a:spcBef>
              <a:defRPr sz="4608"/>
            </a:pPr>
            <a:r>
              <a:t>valós vektorokat valós vektorokba képező folytonos függvények paraméterezett családja</a:t>
            </a:r>
          </a:p>
          <a:p>
            <a:pPr marL="609600" indent="-609600" defTabSz="792479">
              <a:spcBef>
                <a:spcPts val="5600"/>
              </a:spcBef>
              <a:defRPr sz="4608"/>
            </a:pPr>
            <a:r>
              <a:t>bemenetek (kép, hang, videó, szöveg, térbeli pozíció, bármilyen idősor, …)</a:t>
            </a:r>
          </a:p>
          <a:p>
            <a:pPr marL="609600" indent="-609600" defTabSz="792479">
              <a:spcBef>
                <a:spcPts val="5600"/>
              </a:spcBef>
              <a:defRPr sz="4608"/>
            </a:pPr>
            <a:r>
              <a:t>kimenetek (a fentiek közül bármelyik, klasszifikációnál valószínűségek vektora)</a:t>
            </a:r>
          </a:p>
          <a:p>
            <a:pPr marL="609600" indent="-609600" defTabSz="792479">
              <a:spcBef>
                <a:spcPts val="5600"/>
              </a:spcBef>
              <a:defRPr sz="4608"/>
            </a:pPr>
            <a:r>
              <a:t>veszteségfüggvény (Legegyszerűbb esetben L(y, ŷ), azaz hogy mennyire vagyok elégedett a kapott ŷ kimenettel az elvárt y kimenet ismeretében. Lehet pl. négyzetes hiba.)</a:t>
            </a:r>
          </a:p>
          <a:p>
            <a:pPr marL="609600" indent="-609600" defTabSz="792479">
              <a:spcBef>
                <a:spcPts val="5600"/>
              </a:spcBef>
              <a:defRPr sz="4608"/>
            </a:pPr>
            <a:r>
              <a:t>tanítás (paraméter-hangolás elvárt bemenet-kimenet párok halmazának felhasználásával, hogy a paraméterezett függvénycsaládból egy számunkra alkalmas konkrét elemet kiválasszunk.)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convnet-topology.png" descr="convnet-topolog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5846" y="3530966"/>
            <a:ext cx="23332308" cy="6349743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RGB pixel bemenet…"/>
          <p:cNvSpPr txBox="1"/>
          <p:nvPr/>
        </p:nvSpPr>
        <p:spPr>
          <a:xfrm>
            <a:off x="192600" y="8991636"/>
            <a:ext cx="7182544" cy="1959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000"/>
            </a:pPr>
            <a:r>
              <a:t>RGB pixel bemenet</a:t>
            </a:r>
          </a:p>
          <a:p>
            <a:pPr>
              <a:defRPr sz="6000"/>
            </a:pPr>
            <a:r>
              <a:t>(224x224x3 dim)</a:t>
            </a:r>
          </a:p>
        </p:txBody>
      </p:sp>
      <p:sp>
        <p:nvSpPr>
          <p:cNvPr id="148" name="kategorikus…"/>
          <p:cNvSpPr txBox="1"/>
          <p:nvPr/>
        </p:nvSpPr>
        <p:spPr>
          <a:xfrm>
            <a:off x="19571625" y="8521736"/>
            <a:ext cx="4629151" cy="2898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000"/>
            </a:pPr>
            <a:r>
              <a:t>kategorikus</a:t>
            </a:r>
          </a:p>
          <a:p>
            <a:pPr>
              <a:defRPr sz="6000"/>
            </a:pPr>
            <a:r>
              <a:t>kimenet</a:t>
            </a:r>
          </a:p>
          <a:p>
            <a:pPr>
              <a:defRPr sz="6000"/>
            </a:pPr>
            <a:r>
              <a:t>(4 dim)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3297" y="1573026"/>
            <a:ext cx="21617406" cy="12121222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Kimenet: pixelenkénti klasszifikáció (haj vagy nem haj)"/>
          <p:cNvSpPr txBox="1"/>
          <p:nvPr/>
        </p:nvSpPr>
        <p:spPr>
          <a:xfrm>
            <a:off x="1351668" y="280882"/>
            <a:ext cx="20785521" cy="1019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/>
            </a:lvl1pPr>
          </a:lstStyle>
          <a:p>
            <a:pPr/>
            <a:r>
              <a:t>Kimenet: pixelenkénti klasszifikáció (haj vagy nem haj)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3383" y="-265897"/>
            <a:ext cx="17016972" cy="12776063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Rectangle"/>
          <p:cNvSpPr/>
          <p:nvPr/>
        </p:nvSpPr>
        <p:spPr>
          <a:xfrm>
            <a:off x="734460" y="193570"/>
            <a:ext cx="18479045" cy="15095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5" name="Rekurrencia!"/>
          <p:cNvSpPr txBox="1"/>
          <p:nvPr/>
        </p:nvSpPr>
        <p:spPr>
          <a:xfrm>
            <a:off x="13393328" y="5303417"/>
            <a:ext cx="2428495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Rekurrencia!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alphago-zero-gamestate.png" descr="alphago-zero-gamestat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55568" y="98182"/>
            <a:ext cx="17443471" cy="12872947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az AlphaGo Zero…"/>
          <p:cNvSpPr txBox="1"/>
          <p:nvPr/>
        </p:nvSpPr>
        <p:spPr>
          <a:xfrm>
            <a:off x="853838" y="5408551"/>
            <a:ext cx="6379465" cy="2898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6000"/>
            </a:pPr>
            <a:r>
              <a:t>az AlphaGo Zero</a:t>
            </a:r>
          </a:p>
          <a:p>
            <a:pPr algn="l">
              <a:defRPr sz="6000"/>
            </a:pPr>
            <a:r>
              <a:t>játékállás</a:t>
            </a:r>
          </a:p>
          <a:p>
            <a:pPr algn="l">
              <a:defRPr sz="6000"/>
            </a:pPr>
            <a:r>
              <a:t>-reprezentációja</a:t>
            </a:r>
          </a:p>
        </p:txBody>
      </p:sp>
      <p:sp>
        <p:nvSpPr>
          <p:cNvPr id="159" name="Rectangle"/>
          <p:cNvSpPr/>
          <p:nvPr/>
        </p:nvSpPr>
        <p:spPr>
          <a:xfrm>
            <a:off x="2275102" y="364753"/>
            <a:ext cx="17877084" cy="160932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19849" y="1280652"/>
            <a:ext cx="11497687" cy="11154696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A word embedding módszereknek hála a szavak is reprezentálhatók valós vektorokként, és így használhatók neuronhálók bemeneteként és kimeneteként.…"/>
          <p:cNvSpPr txBox="1"/>
          <p:nvPr/>
        </p:nvSpPr>
        <p:spPr>
          <a:xfrm>
            <a:off x="1087374" y="953915"/>
            <a:ext cx="11728531" cy="11053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b="0" sz="6000"/>
            </a:pPr>
            <a:r>
              <a:t>A word embedding módszereknek hála a szavak is reprezentálhatók valós vektorokként, és így használhatók neuronhálók bemeneteként és kimeneteként.</a:t>
            </a:r>
          </a:p>
          <a:p>
            <a:pPr algn="l">
              <a:defRPr b="0" sz="6000"/>
            </a:pPr>
          </a:p>
          <a:p>
            <a:pPr algn="l">
              <a:defRPr b="0" sz="6000"/>
            </a:pPr>
            <a:r>
              <a:t>A beágyazás során megpróbálunk közeli vektorokba képezni olyan szavakat, amiknek a szövegkörnyezetük gyakran hasonló.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A neuronháló modellek építésének fő lépései (nem okvetlenül pontosan ebben a sorrendben)…"/>
          <p:cNvSpPr txBox="1"/>
          <p:nvPr/>
        </p:nvSpPr>
        <p:spPr>
          <a:xfrm>
            <a:off x="1446226" y="1686022"/>
            <a:ext cx="21908709" cy="10281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6000"/>
            </a:pPr>
            <a:r>
              <a:t>A neuronháló modellek építésének fő lépései (nem okvetlenül pontosan ebben a sorrendben)</a:t>
            </a:r>
          </a:p>
          <a:p>
            <a:pPr algn="l">
              <a:defRPr sz="6000"/>
            </a:pPr>
          </a:p>
          <a:p>
            <a:pPr marL="793749" indent="-793749" algn="l">
              <a:buSzPct val="125000"/>
              <a:buChar char="•"/>
              <a:defRPr b="0" sz="6000"/>
            </a:pPr>
            <a:r>
              <a:t>tanulóadatok (bemenet-kimenet párok) összegyűjtése</a:t>
            </a:r>
          </a:p>
          <a:p>
            <a:pPr marL="793749" indent="-793749" algn="l">
              <a:buSzPct val="125000"/>
              <a:buChar char="•"/>
              <a:defRPr b="0" sz="6000"/>
            </a:pPr>
            <a:r>
              <a:t>veszteségfüggvény megtervezése</a:t>
            </a:r>
          </a:p>
          <a:p>
            <a:pPr marL="793749" indent="-793749" algn="l">
              <a:buSzPct val="125000"/>
              <a:buChar char="•"/>
              <a:defRPr b="0" sz="6000"/>
            </a:pPr>
            <a:r>
              <a:t>neurális architektúra megtervezése (milyen paraméterezett függvénycsaládok milyen kompozíciójaként álljon elő a neuronháló)</a:t>
            </a:r>
          </a:p>
          <a:p>
            <a:pPr marL="793749" indent="-793749" algn="l">
              <a:buSzPct val="125000"/>
              <a:buChar char="•"/>
              <a:defRPr b="0" sz="6000"/>
            </a:pPr>
            <a:r>
              <a:rPr>
                <a:latin typeface="Courier New"/>
                <a:ea typeface="Courier New"/>
                <a:cs typeface="Courier New"/>
                <a:sym typeface="Courier New"/>
              </a:rPr>
              <a:t>while</a:t>
            </a:r>
            <a:r>
              <a:t> teljes kudarc:</a:t>
            </a:r>
          </a:p>
          <a:p>
            <a:pPr lvl="7" algn="l">
              <a:defRPr b="0" sz="6000"/>
            </a:pPr>
            <a:r>
              <a:t>hiperparaméter-hangolás, architektúra-hangolás</a:t>
            </a:r>
          </a:p>
          <a:p>
            <a:pPr lvl="7" algn="l">
              <a:defRPr b="0" sz="6000"/>
            </a:pPr>
            <a:r>
              <a:t>tanítás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Látens reprezentációk"/>
          <p:cNvSpPr txBox="1"/>
          <p:nvPr>
            <p:ph type="title" idx="4294967295"/>
          </p:nvPr>
        </p:nvSpPr>
        <p:spPr>
          <a:xfrm>
            <a:off x="1689100" y="4830642"/>
            <a:ext cx="21005800" cy="2286001"/>
          </a:xfrm>
          <a:prstGeom prst="rect">
            <a:avLst/>
          </a:prstGeom>
        </p:spPr>
        <p:txBody>
          <a:bodyPr/>
          <a:lstStyle/>
          <a:p>
            <a:pPr/>
            <a:r>
              <a:t>Látens reprezentációk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847" y="829851"/>
            <a:ext cx="23438306" cy="120562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Előadók:…"/>
          <p:cNvSpPr txBox="1"/>
          <p:nvPr/>
        </p:nvSpPr>
        <p:spPr>
          <a:xfrm>
            <a:off x="2572577" y="3493007"/>
            <a:ext cx="19238845" cy="6729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ts val="9500"/>
              </a:lnSpc>
              <a:spcBef>
                <a:spcPts val="1700"/>
              </a:spcBef>
              <a:defRPr sz="6000"/>
            </a:pPr>
            <a:r>
              <a:t>Előadók:</a:t>
            </a:r>
            <a:endParaRPr b="0"/>
          </a:p>
          <a:p>
            <a:pPr marL="457200" indent="-457200" algn="l" defTabSz="457200">
              <a:lnSpc>
                <a:spcPts val="9400"/>
              </a:lnSpc>
              <a:tabLst>
                <a:tab pos="139700" algn="l"/>
                <a:tab pos="457200" algn="l"/>
              </a:tabLst>
              <a:defRPr b="0" sz="6000"/>
            </a:pPr>
            <a:r>
              <a:t>	•	Csiszárik Adrián (Rényi Intézet)</a:t>
            </a:r>
          </a:p>
          <a:p>
            <a:pPr marL="457200" indent="-457200" algn="l" defTabSz="457200">
              <a:lnSpc>
                <a:spcPts val="9400"/>
              </a:lnSpc>
              <a:tabLst>
                <a:tab pos="139700" algn="l"/>
                <a:tab pos="457200" algn="l"/>
              </a:tabLst>
              <a:defRPr b="0" sz="6000"/>
            </a:pPr>
            <a:r>
              <a:t>	•	Lukács András (ELTE TTK Számítógéptudományi Tanszék)</a:t>
            </a:r>
          </a:p>
          <a:p>
            <a:pPr marL="457200" indent="-457200" algn="l" defTabSz="457200">
              <a:lnSpc>
                <a:spcPts val="9400"/>
              </a:lnSpc>
              <a:tabLst>
                <a:tab pos="139700" algn="l"/>
                <a:tab pos="457200" algn="l"/>
              </a:tabLst>
              <a:defRPr b="0" sz="6000"/>
            </a:pPr>
            <a:r>
              <a:t>	•	Varga Dániel (Rényi Intézet)</a:t>
            </a:r>
          </a:p>
          <a:p>
            <a:pPr marL="457200" indent="-457200" algn="l" defTabSz="457200">
              <a:lnSpc>
                <a:spcPts val="9400"/>
              </a:lnSpc>
              <a:tabLst>
                <a:tab pos="139700" algn="l"/>
                <a:tab pos="457200" algn="l"/>
              </a:tabLst>
              <a:defRPr b="0" sz="6000"/>
            </a:pPr>
            <a:r>
              <a:t>	•	Zombori Zsolt (Rényi Intézet)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https://distill.pub/2017/feature-visualization/appendix/"/>
          <p:cNvSpPr txBox="1"/>
          <p:nvPr/>
        </p:nvSpPr>
        <p:spPr>
          <a:xfrm>
            <a:off x="7235825" y="6279721"/>
            <a:ext cx="996315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https://distill.pub/2017/feature-visualization/appendix/</a:t>
            </a:r>
          </a:p>
        </p:txBody>
      </p:sp>
      <p:sp>
        <p:nvSpPr>
          <p:cNvPr id="171" name="https://distill.pub/2017/feature-visualization/"/>
          <p:cNvSpPr txBox="1"/>
          <p:nvPr/>
        </p:nvSpPr>
        <p:spPr>
          <a:xfrm>
            <a:off x="8126095" y="5366653"/>
            <a:ext cx="8157211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https://distill.pub/2017/feature-visualization/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creen Shot 2017-11-13 at 2.48.25.png" descr="Screen Shot 2017-11-13 at 2.48.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123" y="793817"/>
            <a:ext cx="24557684" cy="121283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creen Shot 2017-11-13 at 22.54.24.png" descr="Screen Shot 2017-11-13 at 22.54.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098" y="874472"/>
            <a:ext cx="24384001" cy="119670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creen Shot 2017-11-13 at 2.43.33.png" descr="Screen Shot 2017-11-13 at 2.43.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27100"/>
            <a:ext cx="24384000" cy="118616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creen Shot 2017-11-13 at 2.47.01.png" descr="Screen Shot 2017-11-13 at 2.47.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692" y="881823"/>
            <a:ext cx="24384001" cy="119523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Alkalmazások"/>
          <p:cNvSpPr txBox="1"/>
          <p:nvPr/>
        </p:nvSpPr>
        <p:spPr>
          <a:xfrm>
            <a:off x="8590940" y="5071795"/>
            <a:ext cx="7202120" cy="1366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400"/>
            </a:lvl1pPr>
          </a:lstStyle>
          <a:p>
            <a:pPr/>
            <a:r>
              <a:t>Alkalmazások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Alkalmazások"/>
          <p:cNvSpPr txBox="1"/>
          <p:nvPr/>
        </p:nvSpPr>
        <p:spPr>
          <a:xfrm>
            <a:off x="8590940" y="5071795"/>
            <a:ext cx="7202120" cy="1366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400"/>
            </a:lvl1pPr>
          </a:lstStyle>
          <a:p>
            <a:pPr/>
            <a:r>
              <a:t>Alkalmazások</a:t>
            </a:r>
          </a:p>
        </p:txBody>
      </p:sp>
      <p:sp>
        <p:nvSpPr>
          <p:cNvPr id="184" name="Nem reprezentatív lista, főleg az alapján válogatva, hogy szerintem mennyire érdekes vagy látványos az alkalmazás."/>
          <p:cNvSpPr txBox="1"/>
          <p:nvPr/>
        </p:nvSpPr>
        <p:spPr>
          <a:xfrm>
            <a:off x="5896797" y="7309542"/>
            <a:ext cx="12590406" cy="3737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6000"/>
            </a:lvl1pPr>
          </a:lstStyle>
          <a:p>
            <a:pPr/>
            <a:r>
              <a:t>Nem reprezentatív lista, főleg az alapján válogatva, hogy szerintem mennyire érdekes vagy látványos az alkalmazás.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6069" y="2845173"/>
            <a:ext cx="14627367" cy="988335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Mask R-CNN - képszegmentálás"/>
          <p:cNvSpPr txBox="1"/>
          <p:nvPr/>
        </p:nvSpPr>
        <p:spPr>
          <a:xfrm>
            <a:off x="1168502" y="939373"/>
            <a:ext cx="11965687" cy="1019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000"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Mask R-CNN - képszegmentálás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DensePose - pose estimation"/>
          <p:cNvSpPr txBox="1"/>
          <p:nvPr/>
        </p:nvSpPr>
        <p:spPr>
          <a:xfrm>
            <a:off x="846087" y="828343"/>
            <a:ext cx="10780015" cy="101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000" u="sng"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DensePose - pose estimation</a:t>
            </a:r>
          </a:p>
        </p:txBody>
      </p:sp>
      <p:pic>
        <p:nvPicPr>
          <p:cNvPr id="19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1398" y="3054974"/>
            <a:ext cx="17891157" cy="9597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1182" y="1593541"/>
            <a:ext cx="23761636" cy="10528918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tackGAN - text to image"/>
          <p:cNvSpPr txBox="1"/>
          <p:nvPr/>
        </p:nvSpPr>
        <p:spPr>
          <a:xfrm>
            <a:off x="602507" y="464942"/>
            <a:ext cx="9355837" cy="101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000"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StackGAN - text to image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https://bit.ly/elte-ttk-deeplearning"/>
          <p:cNvSpPr txBox="1"/>
          <p:nvPr/>
        </p:nvSpPr>
        <p:spPr>
          <a:xfrm>
            <a:off x="2487160" y="6174972"/>
            <a:ext cx="18030970" cy="1366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400" u="sng"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https://bit.ly/elte-ttk-deeplearning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link: Ostagram válogatás"/>
          <p:cNvSpPr txBox="1"/>
          <p:nvPr>
            <p:ph type="body" sz="quarter" idx="4294967295"/>
          </p:nvPr>
        </p:nvSpPr>
        <p:spPr>
          <a:xfrm>
            <a:off x="861334" y="6226249"/>
            <a:ext cx="8359790" cy="925161"/>
          </a:xfrm>
          <a:prstGeom prst="rect">
            <a:avLst/>
          </a:prstGeom>
        </p:spPr>
        <p:txBody>
          <a:bodyPr/>
          <a:lstStyle>
            <a:lvl1pPr marL="0" indent="0" defTabSz="404495">
              <a:spcBef>
                <a:spcPts val="2800"/>
              </a:spcBef>
              <a:buSzTx/>
              <a:buNone/>
              <a:defRPr sz="5488" u="sng"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link: Ostagram válogatás</a:t>
            </a:r>
          </a:p>
        </p:txBody>
      </p:sp>
      <p:sp>
        <p:nvSpPr>
          <p:cNvPr id="196" name="Style Transfer"/>
          <p:cNvSpPr txBox="1"/>
          <p:nvPr/>
        </p:nvSpPr>
        <p:spPr>
          <a:xfrm>
            <a:off x="893790" y="958865"/>
            <a:ext cx="6835141" cy="1366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8400" u="sng">
                <a:latin typeface="+mn-lt"/>
                <a:ea typeface="+mn-ea"/>
                <a:cs typeface="+mn-cs"/>
                <a:sym typeface="Helvetica Neue Medium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Style Transfer</a:t>
            </a:r>
          </a:p>
        </p:txBody>
      </p:sp>
      <p:pic>
        <p:nvPicPr>
          <p:cNvPr id="19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657727" y="1212850"/>
            <a:ext cx="7994389" cy="118056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Movie" descr="Movi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4560130"/>
            <a:ext cx="12192001" cy="4595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Movie" descr="Movi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92000" y="4560130"/>
            <a:ext cx="12192000" cy="4595740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Unsupervised Image-to-image Translation"/>
          <p:cNvSpPr txBox="1"/>
          <p:nvPr/>
        </p:nvSpPr>
        <p:spPr>
          <a:xfrm>
            <a:off x="399425" y="245620"/>
            <a:ext cx="15363445" cy="1019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000" u="sng">
                <a:hlinkClick r:id="rId4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4" invalidUrl="" action="" tgtFrame="" tooltip="" history="1" highlightClick="0" endSnd="0"/>
              </a:rPr>
              <a:t>Unsupervised Image-to-image Translation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videó"/>
          <p:cNvSpPr txBox="1"/>
          <p:nvPr/>
        </p:nvSpPr>
        <p:spPr>
          <a:xfrm>
            <a:off x="1267225" y="5986966"/>
            <a:ext cx="2075689" cy="101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 u="sng"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videó</a:t>
            </a:r>
          </a:p>
        </p:txBody>
      </p:sp>
      <p:pic>
        <p:nvPicPr>
          <p:cNvPr id="20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90366" y="543910"/>
            <a:ext cx="12593454" cy="5882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55842" y="6939932"/>
            <a:ext cx="12593454" cy="6101364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DeepFakes"/>
          <p:cNvSpPr txBox="1"/>
          <p:nvPr/>
        </p:nvSpPr>
        <p:spPr>
          <a:xfrm>
            <a:off x="1141216" y="585206"/>
            <a:ext cx="4192525" cy="101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000" u="sng">
                <a:hlinkClick r:id="rId5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5" invalidUrl="" action="" tgtFrame="" tooltip="" history="1" highlightClick="0" endSnd="0"/>
              </a:rPr>
              <a:t>DeepFakes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acotron 2 - beszédszintézis"/>
          <p:cNvSpPr txBox="1"/>
          <p:nvPr/>
        </p:nvSpPr>
        <p:spPr>
          <a:xfrm>
            <a:off x="643052" y="910949"/>
            <a:ext cx="10443973" cy="1019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000"/>
            </a:lvl1pPr>
          </a:lstStyle>
          <a:p>
            <a:pPr/>
            <a:r>
              <a:t>Tacotron 2 - beszédszintézis</a:t>
            </a:r>
          </a:p>
        </p:txBody>
      </p:sp>
      <p:sp>
        <p:nvSpPr>
          <p:cNvPr id="209" name="link: Tacotron 2 szintézis példák"/>
          <p:cNvSpPr txBox="1"/>
          <p:nvPr/>
        </p:nvSpPr>
        <p:spPr>
          <a:xfrm>
            <a:off x="601183" y="5248079"/>
            <a:ext cx="7817613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u="sng"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link: Tacotron 2 szintézis példák</a:t>
            </a:r>
          </a:p>
        </p:txBody>
      </p:sp>
      <p:pic>
        <p:nvPicPr>
          <p:cNvPr id="21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74257" y="2768780"/>
            <a:ext cx="14505729" cy="81784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Mély megerősítéses tanulás szimulált 3D környezetben"/>
          <p:cNvSpPr txBox="1"/>
          <p:nvPr/>
        </p:nvSpPr>
        <p:spPr>
          <a:xfrm>
            <a:off x="524221" y="935569"/>
            <a:ext cx="2188562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8900"/>
              </a:lnSpc>
              <a:defRPr sz="6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/>
            <a:r>
              <a:t>Mély megerősítéses tanulás szimulált 3D környezetben</a:t>
            </a:r>
          </a:p>
        </p:txBody>
      </p:sp>
      <p:sp>
        <p:nvSpPr>
          <p:cNvPr id="213" name="videó: competitive self-play"/>
          <p:cNvSpPr txBox="1"/>
          <p:nvPr/>
        </p:nvSpPr>
        <p:spPr>
          <a:xfrm>
            <a:off x="589628" y="6360667"/>
            <a:ext cx="9457183" cy="99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6000" u="sng"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videó: competitive self-play</a:t>
            </a:r>
          </a:p>
        </p:txBody>
      </p:sp>
      <p:pic>
        <p:nvPicPr>
          <p:cNvPr id="21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45915" y="3002539"/>
            <a:ext cx="8839201" cy="9004301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videó: tanult mozgás"/>
          <p:cNvSpPr txBox="1"/>
          <p:nvPr/>
        </p:nvSpPr>
        <p:spPr>
          <a:xfrm>
            <a:off x="513547" y="4839045"/>
            <a:ext cx="7184899" cy="994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6000" u="sng">
                <a:hlinkClick r:id="rId4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4" invalidUrl="" action="" tgtFrame="" tooltip="" history="1" highlightClick="0" endSnd="0"/>
              </a:rPr>
              <a:t>videó: tanult mozgás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eneratív neuronhálók"/>
          <p:cNvSpPr txBox="1"/>
          <p:nvPr>
            <p:ph type="title" idx="4294967295"/>
          </p:nvPr>
        </p:nvSpPr>
        <p:spPr>
          <a:xfrm>
            <a:off x="1689100" y="5144391"/>
            <a:ext cx="21005800" cy="2286001"/>
          </a:xfrm>
          <a:prstGeom prst="rect">
            <a:avLst/>
          </a:prstGeom>
        </p:spPr>
        <p:txBody>
          <a:bodyPr/>
          <a:lstStyle/>
          <a:p>
            <a:pPr/>
            <a:r>
              <a:t>Generatív neuronhálók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eneratív neuronhálók"/>
          <p:cNvSpPr txBox="1"/>
          <p:nvPr>
            <p:ph type="title" idx="4294967295"/>
          </p:nvPr>
        </p:nvSpPr>
        <p:spPr>
          <a:xfrm>
            <a:off x="1948160" y="172707"/>
            <a:ext cx="21005801" cy="2286001"/>
          </a:xfrm>
          <a:prstGeom prst="rect">
            <a:avLst/>
          </a:prstGeom>
        </p:spPr>
        <p:txBody>
          <a:bodyPr/>
          <a:lstStyle/>
          <a:p>
            <a:pPr/>
            <a:r>
              <a:t>Generatív neuronhálók</a:t>
            </a:r>
          </a:p>
        </p:txBody>
      </p:sp>
      <p:pic>
        <p:nvPicPr>
          <p:cNvPr id="22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61921" y="9601624"/>
            <a:ext cx="10808064" cy="2553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40452" y="3039929"/>
            <a:ext cx="9651002" cy="4644168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Generative Adversarial Network"/>
          <p:cNvSpPr txBox="1"/>
          <p:nvPr/>
        </p:nvSpPr>
        <p:spPr>
          <a:xfrm>
            <a:off x="2362717" y="5854211"/>
            <a:ext cx="9073516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000"/>
            </a:lvl1pPr>
          </a:lstStyle>
          <a:p>
            <a:pPr/>
            <a:r>
              <a:t>Generative Adversarial Network</a:t>
            </a:r>
          </a:p>
        </p:txBody>
      </p:sp>
      <p:sp>
        <p:nvSpPr>
          <p:cNvPr id="223" name="Variational Autoencoder"/>
          <p:cNvSpPr txBox="1"/>
          <p:nvPr/>
        </p:nvSpPr>
        <p:spPr>
          <a:xfrm>
            <a:off x="2489266" y="10455417"/>
            <a:ext cx="6876416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000"/>
            </a:lvl1pPr>
          </a:lstStyle>
          <a:p>
            <a:pPr/>
            <a:r>
              <a:t>Variational Autoencoder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Látens reprezentációk…"/>
          <p:cNvSpPr txBox="1"/>
          <p:nvPr>
            <p:ph type="title" idx="4294967295"/>
          </p:nvPr>
        </p:nvSpPr>
        <p:spPr>
          <a:xfrm>
            <a:off x="1689100" y="3549819"/>
            <a:ext cx="21005800" cy="4401636"/>
          </a:xfrm>
          <a:prstGeom prst="rect">
            <a:avLst/>
          </a:prstGeom>
        </p:spPr>
        <p:txBody>
          <a:bodyPr/>
          <a:lstStyle/>
          <a:p>
            <a:pPr/>
            <a:r>
              <a:t>Látens reprezentációk</a:t>
            </a:r>
          </a:p>
          <a:p>
            <a:pPr/>
            <a:r>
              <a:t>generatív modellekben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Digits autoencoder demo"/>
          <p:cNvSpPr txBox="1"/>
          <p:nvPr/>
        </p:nvSpPr>
        <p:spPr>
          <a:xfrm>
            <a:off x="830467" y="6360667"/>
            <a:ext cx="8724139" cy="99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 u="sng"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Digits autoencoder demo</a:t>
            </a:r>
          </a:p>
        </p:txBody>
      </p:sp>
      <p:pic>
        <p:nvPicPr>
          <p:cNvPr id="22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65090" y="298761"/>
            <a:ext cx="13859646" cy="6195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65090" y="7103036"/>
            <a:ext cx="13859646" cy="63166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550-smilevector-analogy.jpg" descr="550-smilevector-analog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" y="0"/>
            <a:ext cx="22860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Feltételezett előismeretek: lineáris algebrai alapismeretek, többváltozós analízis alapismeretek, python alapismeretek"/>
          <p:cNvSpPr txBox="1"/>
          <p:nvPr/>
        </p:nvSpPr>
        <p:spPr>
          <a:xfrm>
            <a:off x="2625343" y="3011322"/>
            <a:ext cx="19133315" cy="2848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ts val="9400"/>
              </a:lnSpc>
              <a:spcBef>
                <a:spcPts val="1700"/>
              </a:spcBef>
              <a:defRPr b="0" sz="6000"/>
            </a:pPr>
            <a:r>
              <a:rPr b="1"/>
              <a:t>Feltételezett előismeretek:</a:t>
            </a:r>
            <a:r>
              <a:t> lineáris algebrai alapismeretek, többváltozós analízis alapismeretek, python alapismeretek</a:t>
            </a:r>
          </a:p>
        </p:txBody>
      </p:sp>
      <p:sp>
        <p:nvSpPr>
          <p:cNvPr id="127" name="A jegyszerzést megkönnyítő további előismeretek: gépi tanulás alapfogalmai, valószínűségszámítási alapismeretek, python tudományos programozás (numpy, scipy)"/>
          <p:cNvSpPr txBox="1"/>
          <p:nvPr/>
        </p:nvSpPr>
        <p:spPr>
          <a:xfrm>
            <a:off x="2625343" y="7122891"/>
            <a:ext cx="19133315" cy="3788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ts val="9400"/>
              </a:lnSpc>
              <a:spcBef>
                <a:spcPts val="1700"/>
              </a:spcBef>
              <a:defRPr b="0" sz="6000"/>
            </a:pPr>
            <a:r>
              <a:rPr b="1"/>
              <a:t>A jegyszerzést megkönnyítő további előismeretek:</a:t>
            </a:r>
            <a:r>
              <a:t> gépi tanulás alapfogalmai, valószínűségszámítási alapismeretek, python tudományos programozás (numpy, scipy)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540-smilevector.jpg" descr="540-smilevecto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765175"/>
            <a:ext cx="24384001" cy="1219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570-smilevector-loop.mov" descr="570-smilevector-loop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03722" y="-1"/>
            <a:ext cx="22376557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3666" fill="hold"/>
                                        <p:tgtEl>
                                          <p:spTgt spid="2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5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560-smilevector-gender-bias.jpg" descr="560-smilevector-gender-bia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64976" y="-1"/>
            <a:ext cx="17854049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520-facegrid-index_025_s2_unblur.png" descr="520-facegrid-index_025_s2_unblu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4666"/>
            <a:ext cx="24384000" cy="135466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530-facegrid-index_012_s2_unblur.png" descr="530-facegrid-index_012_s2_unblu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4666"/>
            <a:ext cx="24384000" cy="135466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AN state of the art"/>
          <p:cNvSpPr txBox="1"/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GAN state of the art</a:t>
            </a:r>
          </a:p>
        </p:txBody>
      </p:sp>
      <p:sp>
        <p:nvSpPr>
          <p:cNvPr id="244" name="Progressive Growing of GANs"/>
          <p:cNvSpPr txBox="1"/>
          <p:nvPr/>
        </p:nvSpPr>
        <p:spPr>
          <a:xfrm>
            <a:off x="3482983" y="6360667"/>
            <a:ext cx="10258807" cy="99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 u="sng"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Progressive Growing of GANs</a:t>
            </a:r>
          </a:p>
        </p:txBody>
      </p:sp>
      <p:sp>
        <p:nvSpPr>
          <p:cNvPr id="245" name="videó: One hour of imaginary celebrities"/>
          <p:cNvSpPr txBox="1"/>
          <p:nvPr/>
        </p:nvSpPr>
        <p:spPr>
          <a:xfrm>
            <a:off x="5126647" y="8639220"/>
            <a:ext cx="13620751" cy="994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6000"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videó: One hour of imaginary celebrities</a:t>
            </a:r>
          </a:p>
        </p:txBody>
      </p:sp>
      <p:sp>
        <p:nvSpPr>
          <p:cNvPr id="246" name="videó: results"/>
          <p:cNvSpPr txBox="1"/>
          <p:nvPr/>
        </p:nvSpPr>
        <p:spPr>
          <a:xfrm>
            <a:off x="5147509" y="7499944"/>
            <a:ext cx="4630675" cy="994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6000" u="sng">
                <a:hlinkClick r:id="rId4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4" invalidUrl="" action="" tgtFrame="" tooltip="" history="1" highlightClick="0" endSnd="0"/>
              </a:rPr>
              <a:t>videó: results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610-gan-divergence.jpg" descr="610-gan-divergenc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560851"/>
            <a:ext cx="24384001" cy="12192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…de máig nem könnyű GAN modelleket tanítani"/>
          <p:cNvSpPr txBox="1"/>
          <p:nvPr/>
        </p:nvSpPr>
        <p:spPr>
          <a:xfrm>
            <a:off x="171182" y="261861"/>
            <a:ext cx="17479519" cy="101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000"/>
            </a:lvl1pPr>
          </a:lstStyle>
          <a:p>
            <a:pPr/>
            <a:r>
              <a:t>…de máig nem könnyű GAN modelleket tanítani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Eddig csak az erényeit soroltam,…"/>
          <p:cNvSpPr txBox="1"/>
          <p:nvPr/>
        </p:nvSpPr>
        <p:spPr>
          <a:xfrm>
            <a:off x="5813297" y="808729"/>
            <a:ext cx="12757405" cy="1959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000"/>
            </a:pPr>
            <a:r>
              <a:t>Eddig csak az erényeit soroltam,</a:t>
            </a:r>
          </a:p>
          <a:p>
            <a:pPr>
              <a:defRPr sz="6000"/>
            </a:pPr>
            <a:r>
              <a:t>de a deep learning nem varázsszer</a:t>
            </a:r>
          </a:p>
        </p:txBody>
      </p:sp>
      <p:sp>
        <p:nvSpPr>
          <p:cNvPr id="252" name="Hatalmas az adat-igénye.…"/>
          <p:cNvSpPr txBox="1"/>
          <p:nvPr/>
        </p:nvSpPr>
        <p:spPr>
          <a:xfrm>
            <a:off x="1884962" y="3745693"/>
            <a:ext cx="18951816" cy="8309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93749" indent="-793749" algn="l">
              <a:buSzPct val="125000"/>
              <a:buChar char="•"/>
              <a:defRPr b="0" sz="6000"/>
            </a:pPr>
            <a:r>
              <a:t>Hatalmas az adat-igénye.</a:t>
            </a:r>
          </a:p>
          <a:p>
            <a:pPr marL="793749" indent="-793749" algn="l">
              <a:buSzPct val="125000"/>
              <a:buChar char="•"/>
              <a:defRPr b="0" sz="6000"/>
            </a:pPr>
            <a:r>
              <a:t>Hatalmas a számítási kapacitás-igénye.</a:t>
            </a:r>
          </a:p>
          <a:p>
            <a:pPr marL="793749" indent="-793749" algn="l">
              <a:buSzPct val="125000"/>
              <a:buChar char="•"/>
              <a:defRPr b="0" sz="6000"/>
            </a:pPr>
            <a:r>
              <a:t>Nincs szisztematizált matematikai vagy mérnöki megalapozása. Főleg próbálgatás illetve szájhagyomány útján terjedő babonák alapján tervezik a hálózatokat.</a:t>
            </a:r>
          </a:p>
          <a:p>
            <a:pPr marL="793749" indent="-793749" algn="l">
              <a:buSzPct val="125000"/>
              <a:buChar char="•"/>
              <a:defRPr b="0" sz="6000"/>
            </a:pPr>
            <a:r>
              <a:t>Kevés sikert mutathat fel azokon a területeken, ahol nem lehet olyan eltolás-invarianciákat kihasználni, mint a képeknél és a hangoknál.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videó: fizikailag megvalósított adversarial példa"/>
          <p:cNvSpPr txBox="1"/>
          <p:nvPr/>
        </p:nvSpPr>
        <p:spPr>
          <a:xfrm>
            <a:off x="3055692" y="9637826"/>
            <a:ext cx="6865093" cy="2823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0" sz="6000" u="sng"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videó: fizikailag megvalósított adversarial példa</a:t>
            </a:r>
          </a:p>
        </p:txBody>
      </p:sp>
      <p:sp>
        <p:nvSpPr>
          <p:cNvPr id="255" name="…és még egy nagy gond"/>
          <p:cNvSpPr txBox="1"/>
          <p:nvPr/>
        </p:nvSpPr>
        <p:spPr>
          <a:xfrm>
            <a:off x="5872200" y="677436"/>
            <a:ext cx="12639600" cy="1366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400"/>
            </a:lvl1pPr>
          </a:lstStyle>
          <a:p>
            <a:pPr/>
            <a:r>
              <a:t>…és még egy nagy gond</a:t>
            </a:r>
          </a:p>
        </p:txBody>
      </p:sp>
      <p:pic>
        <p:nvPicPr>
          <p:cNvPr id="25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13252" y="4338790"/>
            <a:ext cx="8442021" cy="8442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1534" y="4423668"/>
            <a:ext cx="11253410" cy="4261930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Adversarial perturbation"/>
          <p:cNvSpPr txBox="1"/>
          <p:nvPr/>
        </p:nvSpPr>
        <p:spPr>
          <a:xfrm>
            <a:off x="866959" y="3043012"/>
            <a:ext cx="8270749" cy="994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/>
            </a:lvl1pPr>
          </a:lstStyle>
          <a:p>
            <a:pPr/>
            <a:r>
              <a:t>Adversarial perturbation</a:t>
            </a:r>
          </a:p>
        </p:txBody>
      </p:sp>
      <p:sp>
        <p:nvSpPr>
          <p:cNvPr id="259" name="Adversarial patch"/>
          <p:cNvSpPr txBox="1"/>
          <p:nvPr/>
        </p:nvSpPr>
        <p:spPr>
          <a:xfrm>
            <a:off x="15872572" y="3043012"/>
            <a:ext cx="6041137" cy="994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6000"/>
            </a:lvl1pPr>
          </a:lstStyle>
          <a:p>
            <a:pPr/>
            <a:r>
              <a:t>Adversarial patch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Köszönöm a figyelmet!…"/>
          <p:cNvSpPr txBox="1"/>
          <p:nvPr>
            <p:ph type="title" idx="4294967295"/>
          </p:nvPr>
        </p:nvSpPr>
        <p:spPr>
          <a:xfrm>
            <a:off x="1689100" y="3137435"/>
            <a:ext cx="21005800" cy="6586410"/>
          </a:xfrm>
          <a:prstGeom prst="rect">
            <a:avLst/>
          </a:prstGeom>
        </p:spPr>
        <p:txBody>
          <a:bodyPr/>
          <a:lstStyle/>
          <a:p>
            <a:pPr defTabSz="619125">
              <a:defRPr sz="8400"/>
            </a:pPr>
            <a:r>
              <a:t>Köszönöm a figyelmet!</a:t>
            </a:r>
          </a:p>
          <a:p>
            <a:pPr defTabSz="619125">
              <a:defRPr sz="8400"/>
            </a:pPr>
          </a:p>
          <a:p>
            <a:pPr defTabSz="619125">
              <a:defRPr sz="8400"/>
            </a:pPr>
            <a:r>
              <a:t>A következő héten a mesterséges neuronhálók pontos bevezetése, tanításuk alapelvei.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Jegyszerzés módja:…"/>
          <p:cNvSpPr txBox="1"/>
          <p:nvPr/>
        </p:nvSpPr>
        <p:spPr>
          <a:xfrm>
            <a:off x="2625342" y="954224"/>
            <a:ext cx="19133316" cy="12419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ts val="9400"/>
              </a:lnSpc>
              <a:spcBef>
                <a:spcPts val="1700"/>
              </a:spcBef>
              <a:defRPr b="0" sz="6000"/>
            </a:pPr>
            <a:r>
              <a:rPr b="1"/>
              <a:t>Jegyszerzés módja:</a:t>
            </a:r>
            <a:endParaRPr b="1"/>
          </a:p>
          <a:p>
            <a:pPr marL="793749" indent="-793749" algn="l" defTabSz="457200">
              <a:lnSpc>
                <a:spcPts val="9400"/>
              </a:lnSpc>
              <a:spcBef>
                <a:spcPts val="1700"/>
              </a:spcBef>
              <a:buSzPct val="125000"/>
              <a:buChar char="•"/>
              <a:defRPr b="0" sz="6000"/>
            </a:pPr>
            <a:r>
              <a:t>Olvasószemináriumi előadás vagy önálló labormunka.</a:t>
            </a:r>
          </a:p>
          <a:p>
            <a:pPr marL="793749" indent="-793749" algn="l" defTabSz="457200">
              <a:lnSpc>
                <a:spcPts val="9400"/>
              </a:lnSpc>
              <a:spcBef>
                <a:spcPts val="1700"/>
              </a:spcBef>
              <a:buSzPct val="125000"/>
              <a:buChar char="•"/>
              <a:defRPr b="0" sz="6000"/>
            </a:pPr>
            <a:r>
              <a:t>Azoknak a hallgatóknak, akik birtokában vannak python/numpy alapismereteknek, a labormunkát ajánljuk a jegyszerzésre.</a:t>
            </a:r>
          </a:p>
          <a:p>
            <a:pPr marL="793749" indent="-793749" algn="l" defTabSz="457200">
              <a:lnSpc>
                <a:spcPts val="9400"/>
              </a:lnSpc>
              <a:spcBef>
                <a:spcPts val="1700"/>
              </a:spcBef>
              <a:buSzPct val="125000"/>
              <a:buChar char="•"/>
              <a:defRPr b="0" sz="6000"/>
            </a:pPr>
            <a:r>
              <a:t>Ezek hiányában is elvégezhető a tárgy, olvasószemináriumi előadás megtartásával, korlátozott létszámban.</a:t>
            </a:r>
          </a:p>
          <a:p>
            <a:pPr marL="793749" indent="-793749" algn="l" defTabSz="457200">
              <a:lnSpc>
                <a:spcPts val="9400"/>
              </a:lnSpc>
              <a:spcBef>
                <a:spcPts val="1700"/>
              </a:spcBef>
              <a:buSzPct val="125000"/>
              <a:buChar char="•"/>
              <a:defRPr b="0" sz="6000"/>
            </a:pPr>
            <a:r>
              <a:t>Cikkosztás két hét múlva.</a:t>
            </a:r>
          </a:p>
          <a:p>
            <a:pPr marL="793749" indent="-793749" algn="l" defTabSz="457200">
              <a:lnSpc>
                <a:spcPts val="9400"/>
              </a:lnSpc>
              <a:spcBef>
                <a:spcPts val="1700"/>
              </a:spcBef>
              <a:buSzPct val="125000"/>
              <a:buChar char="•"/>
              <a:defRPr b="0" sz="6000"/>
            </a:pPr>
            <a:r>
              <a:t>További részletek a feltételekről és elvárásokról a tárgy weblapján hamarosan.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A kurzus felépítése:…"/>
          <p:cNvSpPr txBox="1"/>
          <p:nvPr/>
        </p:nvSpPr>
        <p:spPr>
          <a:xfrm>
            <a:off x="2390963" y="2563299"/>
            <a:ext cx="19738390" cy="8589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ts val="9500"/>
              </a:lnSpc>
              <a:spcBef>
                <a:spcPts val="1700"/>
              </a:spcBef>
              <a:defRPr sz="6000"/>
            </a:pPr>
            <a:r>
              <a:t>A kurzus felépítése:</a:t>
            </a:r>
            <a:endParaRPr b="0"/>
          </a:p>
          <a:p>
            <a:pPr marL="457200" indent="-457200" algn="l" defTabSz="457200">
              <a:lnSpc>
                <a:spcPts val="9400"/>
              </a:lnSpc>
              <a:tabLst>
                <a:tab pos="139700" algn="l"/>
                <a:tab pos="457200" algn="l"/>
              </a:tabLst>
              <a:defRPr b="0" sz="6000"/>
            </a:pPr>
            <a:r>
              <a:t>	1.	Bevezető előadások a deep learning-ről</a:t>
            </a:r>
          </a:p>
          <a:p>
            <a:pPr marL="457200" indent="-457200" algn="l" defTabSz="457200">
              <a:lnSpc>
                <a:spcPts val="9400"/>
              </a:lnSpc>
              <a:tabLst>
                <a:tab pos="139700" algn="l"/>
                <a:tab pos="457200" algn="l"/>
              </a:tabLst>
              <a:defRPr b="0" sz="6000"/>
            </a:pPr>
            <a:r>
              <a:t>	2.	Közös labormunka python/numpy/tensorflow/keras környezetben</a:t>
            </a:r>
          </a:p>
          <a:p>
            <a:pPr marL="457200" indent="-457200" algn="l" defTabSz="457200">
              <a:lnSpc>
                <a:spcPts val="9400"/>
              </a:lnSpc>
              <a:tabLst>
                <a:tab pos="139700" algn="l"/>
                <a:tab pos="457200" algn="l"/>
              </a:tabLst>
              <a:defRPr b="0" sz="6000"/>
            </a:pPr>
            <a:r>
              <a:t>	3.	Előadások modern deep learning modellekről</a:t>
            </a:r>
          </a:p>
          <a:p>
            <a:pPr marL="914400" indent="-914400" algn="l" defTabSz="457200">
              <a:lnSpc>
                <a:spcPts val="9400"/>
              </a:lnSpc>
              <a:tabLst>
                <a:tab pos="596900" algn="l"/>
                <a:tab pos="914400" algn="l"/>
              </a:tabLst>
              <a:defRPr b="0" sz="6000"/>
            </a:pPr>
            <a:r>
              <a:t>	◦	a tárgy előadóitól,</a:t>
            </a:r>
          </a:p>
          <a:p>
            <a:pPr marL="914400" indent="-914400" algn="l" defTabSz="457200">
              <a:lnSpc>
                <a:spcPts val="9400"/>
              </a:lnSpc>
              <a:tabLst>
                <a:tab pos="596900" algn="l"/>
                <a:tab pos="914400" algn="l"/>
              </a:tabLst>
              <a:defRPr b="0" sz="6000"/>
            </a:pPr>
            <a:r>
              <a:t>	◦	meghívott szakértőktől,</a:t>
            </a:r>
          </a:p>
          <a:p>
            <a:pPr marL="914400" indent="-914400" algn="l" defTabSz="457200">
              <a:lnSpc>
                <a:spcPts val="9400"/>
              </a:lnSpc>
              <a:tabLst>
                <a:tab pos="596900" algn="l"/>
                <a:tab pos="914400" algn="l"/>
              </a:tabLst>
              <a:defRPr b="0" sz="6000"/>
            </a:pPr>
            <a:r>
              <a:t>	◦	olvasószemináriumi formában a kurzus hallgatóitól.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Ajánlott olvasmányok:…"/>
          <p:cNvSpPr txBox="1"/>
          <p:nvPr/>
        </p:nvSpPr>
        <p:spPr>
          <a:xfrm>
            <a:off x="996748" y="484303"/>
            <a:ext cx="22814745" cy="13486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ts val="9500"/>
              </a:lnSpc>
              <a:spcBef>
                <a:spcPts val="1700"/>
              </a:spcBef>
              <a:defRPr sz="6000"/>
            </a:pPr>
            <a:r>
              <a:t>Ajánlott olvasmányok:</a:t>
            </a:r>
            <a:endParaRPr b="0"/>
          </a:p>
          <a:p>
            <a:pPr marL="793749" indent="-793749" algn="l" defTabSz="457200">
              <a:lnSpc>
                <a:spcPts val="8700"/>
              </a:lnSpc>
              <a:spcBef>
                <a:spcPts val="400"/>
              </a:spcBef>
              <a:buSzPct val="125000"/>
              <a:buChar char="•"/>
              <a:tabLst>
                <a:tab pos="139700" algn="l"/>
                <a:tab pos="457200" algn="l"/>
              </a:tabLst>
              <a:defRPr b="0" sz="6000">
                <a:solidFill>
                  <a:srgbClr val="333333"/>
                </a:solidFill>
              </a:defRPr>
            </a:pPr>
            <a:r>
              <a:t>François Chollet </a:t>
            </a:r>
            <a:r>
              <a:t>- Deep Learning with Python</a:t>
            </a:r>
          </a:p>
          <a:p>
            <a:pPr marL="793749" indent="-793749" algn="l" defTabSz="457200">
              <a:lnSpc>
                <a:spcPts val="8700"/>
              </a:lnSpc>
              <a:spcBef>
                <a:spcPts val="400"/>
              </a:spcBef>
              <a:buSzPct val="125000"/>
              <a:buChar char="•"/>
              <a:tabLst>
                <a:tab pos="139700" algn="l"/>
                <a:tab pos="457200" algn="l"/>
              </a:tabLst>
              <a:defRPr b="0" sz="6000">
                <a:solidFill>
                  <a:srgbClr val="333333"/>
                </a:solidFill>
              </a:defRPr>
            </a:pPr>
            <a:r>
              <a:rPr u="sng">
                <a:hlinkClick r:id="rId2" invalidUrl="" action="" tgtFrame="" tooltip="" history="1" highlightClick="0" endSnd="0"/>
              </a:rPr>
              <a:t>http://course.fast.ai/</a:t>
            </a:r>
          </a:p>
          <a:p>
            <a:pPr marL="793749" indent="-793749" algn="l" defTabSz="457200">
              <a:lnSpc>
                <a:spcPts val="8700"/>
              </a:lnSpc>
              <a:spcBef>
                <a:spcPts val="400"/>
              </a:spcBef>
              <a:buSzPct val="125000"/>
              <a:buChar char="•"/>
              <a:tabLst>
                <a:tab pos="139700" algn="l"/>
                <a:tab pos="457200" algn="l"/>
              </a:tabLst>
              <a:defRPr b="0" sz="6000">
                <a:solidFill>
                  <a:srgbClr val="333333"/>
                </a:solidFill>
              </a:defRPr>
            </a:pPr>
            <a:r>
              <a:rPr u="sng">
                <a:hlinkClick r:id="rId3" invalidUrl="" action="" tgtFrame="" tooltip="" history="1" highlightClick="0" endSnd="0"/>
              </a:rPr>
              <a:t>http://cs231n.stanford.edu/</a:t>
            </a:r>
          </a:p>
          <a:p>
            <a:pPr marL="793749" indent="-793749" algn="l" defTabSz="457200">
              <a:lnSpc>
                <a:spcPts val="8700"/>
              </a:lnSpc>
              <a:spcBef>
                <a:spcPts val="400"/>
              </a:spcBef>
              <a:buSzPct val="125000"/>
              <a:buChar char="•"/>
              <a:tabLst>
                <a:tab pos="139700" algn="l"/>
                <a:tab pos="457200" algn="l"/>
              </a:tabLst>
              <a:defRPr b="0" sz="6000">
                <a:solidFill>
                  <a:srgbClr val="333333"/>
                </a:solidFill>
              </a:defRPr>
            </a:pPr>
            <a:r>
              <a:rPr u="sng">
                <a:hlinkClick r:id="rId4" invalidUrl="" action="" tgtFrame="" tooltip="" history="1" highlightClick="0" endSnd="0"/>
              </a:rPr>
              <a:t>http://rll.berkeley.edu/deeprlcourse/</a:t>
            </a:r>
          </a:p>
          <a:p>
            <a:pPr marL="793749" indent="-793749" algn="l" defTabSz="457200">
              <a:lnSpc>
                <a:spcPts val="8700"/>
              </a:lnSpc>
              <a:spcBef>
                <a:spcPts val="400"/>
              </a:spcBef>
              <a:buSzPct val="125000"/>
              <a:buChar char="•"/>
              <a:tabLst>
                <a:tab pos="139700" algn="l"/>
                <a:tab pos="457200" algn="l"/>
              </a:tabLst>
              <a:defRPr b="0" sz="6000">
                <a:solidFill>
                  <a:srgbClr val="333333"/>
                </a:solidFill>
              </a:defRPr>
            </a:pPr>
            <a:r>
              <a:rPr u="sng">
                <a:hlinkClick r:id="rId5" invalidUrl="" action="" tgtFrame="" tooltip="" history="1" highlightClick="0" endSnd="0"/>
              </a:rPr>
              <a:t>http://www.deeplearningbook.org/</a:t>
            </a:r>
          </a:p>
          <a:p>
            <a:pPr marL="793749" indent="-793749" algn="l" defTabSz="457200">
              <a:lnSpc>
                <a:spcPts val="8700"/>
              </a:lnSpc>
              <a:spcBef>
                <a:spcPts val="400"/>
              </a:spcBef>
              <a:buSzPct val="125000"/>
              <a:buChar char="•"/>
              <a:tabLst>
                <a:tab pos="139700" algn="l"/>
                <a:tab pos="457200" algn="l"/>
              </a:tabLst>
              <a:defRPr b="0" sz="6000">
                <a:solidFill>
                  <a:srgbClr val="333333"/>
                </a:solidFill>
              </a:defRPr>
            </a:pPr>
            <a:r>
              <a:t>Aki nagyon naprakész szeretne lenni, annak </a:t>
            </a:r>
            <a:r>
              <a:rPr u="sng">
                <a:hlinkClick r:id="rId6" invalidUrl="" action="" tgtFrame="" tooltip="" history="1" highlightClick="0" endSnd="0"/>
              </a:rPr>
              <a:t>https://www.reddit.com/r/MachineLearning/</a:t>
            </a:r>
            <a:r>
              <a:t> vagy Twitteren deep learning hírességek követését ajánljuk.</a:t>
            </a:r>
          </a:p>
          <a:p>
            <a:pPr marL="793749" indent="-793749" algn="l" defTabSz="457200">
              <a:lnSpc>
                <a:spcPts val="8700"/>
              </a:lnSpc>
              <a:spcBef>
                <a:spcPts val="400"/>
              </a:spcBef>
              <a:buSzPct val="125000"/>
              <a:buChar char="•"/>
              <a:tabLst>
                <a:tab pos="139700" algn="l"/>
                <a:tab pos="457200" algn="l"/>
              </a:tabLst>
              <a:defRPr b="0" sz="6000">
                <a:solidFill>
                  <a:srgbClr val="333333"/>
                </a:solidFill>
              </a:defRPr>
            </a:pPr>
            <a:r>
              <a:rPr u="sng">
                <a:hlinkClick r:id="rId7" invalidUrl="" action="" tgtFrame="" tooltip="" history="1" highlightClick="0" endSnd="0"/>
              </a:rPr>
              <a:t>https://github.com/</a:t>
            </a:r>
            <a:r>
              <a:t> A legizgalmasabb dolgok elég nagy része open source, vagy van elfogadható minőségű open source reimplementációja. A kód módosítgatásából lehet a legtöbbet tanulni.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…ez mind közkincs:"/>
          <p:cNvSpPr txBox="1"/>
          <p:nvPr>
            <p:ph type="title" idx="4294967295"/>
          </p:nvPr>
        </p:nvSpPr>
        <p:spPr>
          <a:xfrm>
            <a:off x="1689100" y="355600"/>
            <a:ext cx="20893890" cy="1834744"/>
          </a:xfrm>
          <a:prstGeom prst="rect">
            <a:avLst/>
          </a:prstGeom>
        </p:spPr>
        <p:txBody>
          <a:bodyPr/>
          <a:lstStyle>
            <a:lvl1pPr algn="l">
              <a:defRPr sz="6000"/>
            </a:lvl1pPr>
          </a:lstStyle>
          <a:p>
            <a:pPr/>
            <a:r>
              <a:t>…ez mind közkincs:</a:t>
            </a:r>
          </a:p>
        </p:txBody>
      </p:sp>
      <p:sp>
        <p:nvSpPr>
          <p:cNvPr id="136" name="pip install tensorflow keras…"/>
          <p:cNvSpPr txBox="1"/>
          <p:nvPr>
            <p:ph type="body" idx="4294967295"/>
          </p:nvPr>
        </p:nvSpPr>
        <p:spPr>
          <a:xfrm>
            <a:off x="1689100" y="2434352"/>
            <a:ext cx="21005800" cy="10011648"/>
          </a:xfrm>
          <a:prstGeom prst="rect">
            <a:avLst/>
          </a:prstGeom>
        </p:spPr>
        <p:txBody>
          <a:bodyPr/>
          <a:lstStyle/>
          <a:p>
            <a:pPr marL="388937" indent="-388937" defTabSz="808990">
              <a:spcBef>
                <a:spcPts val="5700"/>
              </a:spcBef>
              <a:defRPr sz="2940">
                <a:latin typeface="Courier"/>
                <a:ea typeface="Courier"/>
                <a:cs typeface="Courier"/>
                <a:sym typeface="Courier"/>
              </a:defRPr>
            </a:pPr>
            <a:r>
              <a:t>pip install tensorflow keras</a:t>
            </a:r>
          </a:p>
          <a:p>
            <a:pPr marL="388937" indent="-388937" defTabSz="808990">
              <a:spcBef>
                <a:spcPts val="5700"/>
              </a:spcBef>
              <a:defRPr sz="2940">
                <a:latin typeface="Courier"/>
                <a:ea typeface="Courier"/>
                <a:cs typeface="Courier"/>
                <a:sym typeface="Courier"/>
              </a:defRPr>
            </a:pPr>
            <a:r>
              <a:t>git clone </a:t>
            </a:r>
            <a:r>
              <a:rPr u="sng">
                <a:hlinkClick r:id="rId2" invalidUrl="" action="" tgtFrame="" tooltip="" history="1" highlightClick="0" endSnd="0"/>
              </a:rPr>
              <a:t>https://github.com/tensorflow/models</a:t>
            </a:r>
            <a:r>
              <a:t> ; cd research/im2txt # image to text</a:t>
            </a:r>
          </a:p>
          <a:p>
            <a:pPr marL="388937" indent="-388937" defTabSz="808990">
              <a:spcBef>
                <a:spcPts val="5700"/>
              </a:spcBef>
              <a:defRPr sz="2940">
                <a:latin typeface="Courier"/>
                <a:ea typeface="Courier"/>
                <a:cs typeface="Courier"/>
                <a:sym typeface="Courier"/>
              </a:defRPr>
            </a:pPr>
            <a:r>
              <a:t>git clone </a:t>
            </a:r>
            <a:r>
              <a:rPr u="sng">
                <a:hlinkClick r:id="rId3" invalidUrl="" action="" tgtFrame="" tooltip="" history="1" highlightClick="0" endSnd="0"/>
              </a:rPr>
              <a:t>https://github.com/hanzhanggit/StackGAN.git</a:t>
            </a:r>
            <a:r>
              <a:t> # text to image</a:t>
            </a:r>
          </a:p>
          <a:p>
            <a:pPr marL="388937" indent="-388937" defTabSz="808990">
              <a:spcBef>
                <a:spcPts val="5700"/>
              </a:spcBef>
              <a:defRPr sz="2940">
                <a:latin typeface="Courier"/>
                <a:ea typeface="Courier"/>
                <a:cs typeface="Courier"/>
                <a:sym typeface="Courier"/>
              </a:defRPr>
            </a:pPr>
            <a:r>
              <a:t>git clone </a:t>
            </a:r>
            <a:r>
              <a:rPr u="sng">
                <a:hlinkClick r:id="rId4" invalidUrl="" action="" tgtFrame="" tooltip="" history="1" highlightClick="0" endSnd="0"/>
              </a:rPr>
              <a:t>https://github.com/matterport/Mask_RCNN</a:t>
            </a:r>
            <a:r>
              <a:t> # object detection &amp; segmentation</a:t>
            </a:r>
          </a:p>
          <a:p>
            <a:pPr marL="388937" indent="-388937" defTabSz="808990">
              <a:spcBef>
                <a:spcPts val="5700"/>
              </a:spcBef>
              <a:defRPr sz="2940">
                <a:latin typeface="Courier"/>
                <a:ea typeface="Courier"/>
                <a:cs typeface="Courier"/>
                <a:sym typeface="Courier"/>
              </a:defRPr>
            </a:pPr>
            <a:r>
              <a:t>git clone </a:t>
            </a:r>
            <a:r>
              <a:rPr u="sng">
                <a:hlinkClick r:id="rId5" invalidUrl="" action="" tgtFrame="" tooltip="" history="1" highlightClick="0" endSnd="0"/>
              </a:rPr>
              <a:t>https://github.com/tensorflow/nmt</a:t>
            </a:r>
            <a:r>
              <a:t> # machine translation (seq2seq)</a:t>
            </a:r>
          </a:p>
          <a:p>
            <a:pPr marL="388937" indent="-388937" defTabSz="808990">
              <a:spcBef>
                <a:spcPts val="5700"/>
              </a:spcBef>
              <a:defRPr sz="2940">
                <a:latin typeface="Courier"/>
                <a:ea typeface="Courier"/>
                <a:cs typeface="Courier"/>
                <a:sym typeface="Courier"/>
              </a:defRPr>
            </a:pPr>
            <a:r>
              <a:t>git clone </a:t>
            </a:r>
            <a:r>
              <a:rPr u="sng">
                <a:hlinkClick r:id="rId6" invalidUrl="" action="" tgtFrame="" tooltip="" history="1" highlightClick="0" endSnd="0"/>
              </a:rPr>
              <a:t>https://github.com/tomlepaine/fast-wavenet</a:t>
            </a:r>
            <a:r>
              <a:t> # speech synthesis</a:t>
            </a:r>
          </a:p>
          <a:p>
            <a:pPr marL="388937" indent="-388937" defTabSz="808990">
              <a:spcBef>
                <a:spcPts val="5700"/>
              </a:spcBef>
              <a:defRPr sz="2940">
                <a:latin typeface="Courier"/>
                <a:ea typeface="Courier"/>
                <a:cs typeface="Courier"/>
                <a:sym typeface="Courier"/>
              </a:defRPr>
            </a:pPr>
            <a:r>
              <a:t>git clone </a:t>
            </a:r>
            <a:r>
              <a:rPr u="sng">
                <a:hlinkClick r:id="rId7" invalidUrl="" action="" tgtFrame="" tooltip="" history="1" highlightClick="0" endSnd="0"/>
              </a:rPr>
              <a:t>https://github.com/lengstrom/fast-style-transfer</a:t>
            </a:r>
            <a:r>
              <a:t> # style transfer</a:t>
            </a:r>
          </a:p>
          <a:p>
            <a:pPr marL="388937" indent="-388937" defTabSz="808990">
              <a:spcBef>
                <a:spcPts val="5700"/>
              </a:spcBef>
              <a:defRPr sz="2940">
                <a:latin typeface="Courier"/>
                <a:ea typeface="Courier"/>
                <a:cs typeface="Courier"/>
                <a:sym typeface="Courier"/>
              </a:defRPr>
            </a:pPr>
            <a:r>
              <a:t>pip install pytorch</a:t>
            </a:r>
          </a:p>
          <a:p>
            <a:pPr marL="388937" indent="-388937" defTabSz="808990">
              <a:spcBef>
                <a:spcPts val="5700"/>
              </a:spcBef>
              <a:defRPr sz="2940">
                <a:latin typeface="Courier"/>
                <a:ea typeface="Courier"/>
                <a:cs typeface="Courier"/>
                <a:sym typeface="Courier"/>
              </a:defRPr>
            </a:pPr>
            <a:r>
              <a:t>git clone </a:t>
            </a:r>
            <a:r>
              <a:rPr u="sng">
                <a:hlinkClick r:id="rId8" invalidUrl="" action="" tgtFrame="" tooltip="" history="1" highlightClick="0" endSnd="0"/>
              </a:rPr>
              <a:t>https://github.com/tkarras/progressive_growing_of_gans</a:t>
            </a:r>
            <a:r>
              <a:t> # image generation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Megpróbálom végigcsinálni ezt az előadást úgy, hogy egyáltalán nem mondom el, hogy miből épül fel egy mesterséges neuronháló.…"/>
          <p:cNvSpPr txBox="1"/>
          <p:nvPr/>
        </p:nvSpPr>
        <p:spPr>
          <a:xfrm>
            <a:off x="916914" y="2103674"/>
            <a:ext cx="22550172" cy="9138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400"/>
            </a:pPr>
            <a:r>
              <a:t>Megpróbálom végigcsinálni ezt az előadást úgy, hogy egyáltalán nem mondom el, hogy miből épül fel egy mesterséges neuronháló.</a:t>
            </a:r>
          </a:p>
          <a:p>
            <a:pPr>
              <a:defRPr sz="8400"/>
            </a:pPr>
          </a:p>
          <a:p>
            <a:pPr>
              <a:defRPr sz="8400"/>
            </a:pPr>
          </a:p>
          <a:p>
            <a:pPr>
              <a:defRPr sz="8400"/>
            </a:pPr>
            <a:r>
              <a:t>Jövő héten Zombori Zsolt teljesen pontos definíciót ad majd.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